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sldIdLst>
    <p:sldId id="347" r:id="rId2"/>
    <p:sldId id="257" r:id="rId3"/>
    <p:sldId id="345" r:id="rId4"/>
    <p:sldId id="349" r:id="rId5"/>
    <p:sldId id="346" r:id="rId6"/>
    <p:sldId id="286" r:id="rId7"/>
    <p:sldId id="304" r:id="rId8"/>
    <p:sldId id="261" r:id="rId9"/>
    <p:sldId id="308" r:id="rId10"/>
    <p:sldId id="332" r:id="rId11"/>
    <p:sldId id="333" r:id="rId12"/>
    <p:sldId id="324" r:id="rId13"/>
    <p:sldId id="309" r:id="rId14"/>
    <p:sldId id="271" r:id="rId15"/>
    <p:sldId id="334" r:id="rId16"/>
    <p:sldId id="310" r:id="rId17"/>
    <p:sldId id="314" r:id="rId18"/>
    <p:sldId id="317" r:id="rId19"/>
    <p:sldId id="316" r:id="rId20"/>
    <p:sldId id="319" r:id="rId21"/>
    <p:sldId id="335" r:id="rId22"/>
    <p:sldId id="311" r:id="rId23"/>
    <p:sldId id="322" r:id="rId24"/>
    <p:sldId id="320" r:id="rId25"/>
    <p:sldId id="323" r:id="rId26"/>
    <p:sldId id="275" r:id="rId27"/>
    <p:sldId id="303" r:id="rId28"/>
    <p:sldId id="341" r:id="rId29"/>
    <p:sldId id="336" r:id="rId30"/>
    <p:sldId id="340" r:id="rId31"/>
    <p:sldId id="338" r:id="rId32"/>
    <p:sldId id="29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0066FF"/>
    <a:srgbClr val="FF0066"/>
    <a:srgbClr val="800000"/>
    <a:srgbClr val="003366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56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3A42B14C-D3B6-4DF8-8602-964463462D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E0CEC2-BE1E-4EF6-A20C-60FE8B2C33F3}" type="slidenum">
              <a:rPr lang="en-US"/>
              <a:pPr/>
              <a:t>17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E7FF7-DD1F-483C-9703-23EA3580DDE7}" type="slidenum">
              <a:rPr lang="en-US"/>
              <a:pPr/>
              <a:t>18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A27C64-FB46-4347-850C-BD3356D5D248}" type="slidenum">
              <a:rPr lang="en-US"/>
              <a:pPr/>
              <a:t>23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EDF203-0614-4E15-91D6-D6CD4E5AFA92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AEC95-6CF7-4A6B-96AE-1D76FCCF3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6AC2C-A8B6-4D6F-AA4C-C8174D708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6D9A6-F029-4E3E-849E-992DD900D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70864-C8B1-4861-B48C-23A526F74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19B90-7555-433B-8242-89AEA3836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C46C1-FA8F-4B6B-A7DF-71EFB2E66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ED9A0-C987-4470-803C-B09360C63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CEC3A-A00E-4BE9-96BE-B9B0C455A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7F3BF-1C0B-470C-A63A-CF9A4BA1A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6861F-CB53-4531-89D2-9237E79BE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EF87E-23A5-4E8D-97B7-C7D268F7A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0A420-4AC3-4CDF-9565-A30A789F6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CE9A3-68C9-42C1-96B0-50217E232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E848056-0168-4AA5-B421-D33FF32015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7.jpeg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http://vietnam.vnanet.vn/VNP_Upload/News/2008-8/18/0808Ec05L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WordArt 25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162800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LỚP 3B</a:t>
            </a:r>
          </a:p>
        </p:txBody>
      </p:sp>
      <p:sp>
        <p:nvSpPr>
          <p:cNvPr id="41990" name="WordArt 26"/>
          <p:cNvSpPr>
            <a:spLocks noChangeArrowheads="1" noChangeShapeType="1" noTextEdit="1"/>
          </p:cNvSpPr>
          <p:nvPr/>
        </p:nvSpPr>
        <p:spPr bwMode="auto">
          <a:xfrm>
            <a:off x="2667000" y="22860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41991" name="WordArt 27"/>
          <p:cNvSpPr>
            <a:spLocks noChangeArrowheads="1" noChangeShapeType="1" noTextEdit="1"/>
          </p:cNvSpPr>
          <p:nvPr/>
        </p:nvSpPr>
        <p:spPr bwMode="auto">
          <a:xfrm>
            <a:off x="3962400" y="60198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</a:t>
            </a:r>
            <a:r>
              <a:rPr lang="vi-VN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Thường</a:t>
            </a:r>
            <a:endParaRPr lang="en-US" sz="3600" b="1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304800" y="35814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FFFF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1" grpId="0" animBg="1"/>
      <p:bldP spid="419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981200" y="76200"/>
            <a:ext cx="5029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/>
              <a:t>Thị trấn Đồng Đăng - Lạng Sơn</a:t>
            </a:r>
          </a:p>
        </p:txBody>
      </p:sp>
      <p:pic>
        <p:nvPicPr>
          <p:cNvPr id="8195" name="Picture 9" descr="dong-dang-lang-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96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ngtothiresize7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4800600"/>
            <a:ext cx="8839200" cy="2057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/>
              <a:t>Núi Tô Thị ( hay còn gọi là núi Vọng Phu). Từ xưa, tảng đá hình người</a:t>
            </a:r>
          </a:p>
          <a:p>
            <a:pPr algn="ctr" eaLnBrk="0" hangingPunct="0"/>
            <a:r>
              <a:rPr lang="en-US" sz="2000" b="1"/>
              <a:t> đã gắn với truyện cổ tích nàng Tô Thị b</a:t>
            </a:r>
            <a:r>
              <a:rPr lang="en-US" b="1"/>
              <a:t>ồ</a:t>
            </a:r>
            <a:r>
              <a:rPr lang="en-US" sz="2000" b="1"/>
              <a:t>ng con thuỷ chung đứng chờ chồng</a:t>
            </a:r>
          </a:p>
          <a:p>
            <a:pPr algn="ctr" eaLnBrk="0" hangingPunct="0"/>
            <a:r>
              <a:rPr lang="en-US" sz="2000" b="1"/>
              <a:t> đi đánh trận phương Bắc. Chờ mãi không được nàng và con hoá đá.</a:t>
            </a:r>
          </a:p>
          <a:p>
            <a:pPr algn="ctr" eaLnBrk="0" hangingPunct="0"/>
            <a:r>
              <a:rPr lang="en-US" sz="2000" b="1"/>
              <a:t> Vì thế nên người đời cũng gọi tảng đ</a:t>
            </a:r>
            <a:r>
              <a:rPr lang="en-US" b="1"/>
              <a:t>á</a:t>
            </a:r>
            <a:r>
              <a:rPr lang="en-US" sz="2000" b="1"/>
              <a:t> là nàng Tô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hua_tam_th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uah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75000"/>
            <a:ext cx="4953000" cy="3683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781800" y="6553200"/>
            <a:ext cx="23622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ĐỘNG TAM THANH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 charset="0"/>
              </a:rPr>
              <a:t>Mỗi vùng có những cảnh gì đẹp?</a:t>
            </a:r>
            <a:endParaRPr lang="en-US" sz="2600" b="1" i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990600" y="3124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1004888" y="3886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85725" y="3048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4419600"/>
            <a:ext cx="548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ĐỀN TRẤN VŨ: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 xây dựng vào thời vua Lí Thái Tổ. Đền nằm bên Hồ Tây, thờ Thánh Trấn Vũ.</a:t>
            </a:r>
          </a:p>
        </p:txBody>
      </p:sp>
      <p:pic>
        <p:nvPicPr>
          <p:cNvPr id="12291" name="Picture 26"/>
          <p:cNvPicPr>
            <a:picLocks noChangeAspect="1" noChangeArrowheads="1"/>
          </p:cNvPicPr>
          <p:nvPr/>
        </p:nvPicPr>
        <p:blipFill>
          <a:blip r:embed="rId3"/>
          <a:srcRect t="8333" b="8333"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7" descr="180px-Tran_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373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28"/>
          <p:cNvSpPr txBox="1">
            <a:spLocks noChangeArrowheads="1"/>
          </p:cNvSpPr>
          <p:nvPr/>
        </p:nvSpPr>
        <p:spPr bwMode="auto">
          <a:xfrm>
            <a:off x="5562600" y="63087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T¦îNG TH¸NH TRÊN Vò</a:t>
            </a:r>
            <a:endParaRPr lang="en-US" sz="2000" b="1">
              <a:latin typeface=".VnTime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tay1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0" y="3048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otay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4648200" y="304800"/>
            <a:ext cx="449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200" y="5791200"/>
            <a:ext cx="8991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</a:rPr>
              <a:t>Mặt nước Hồ Tây ở Hà Nội phẳng lặng và trong như  gương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5800" y="226695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 charset="0"/>
              </a:rPr>
              <a:t>Mỗi vùng có những cảnh gì đẹp?</a:t>
            </a:r>
            <a:endParaRPr lang="en-US" sz="2600" b="1" i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3186113" y="36909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3176588" y="413861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85725" y="3048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uong%20vo%20xu%20nghe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2743200" y="6096000"/>
            <a:ext cx="3429000" cy="485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66"/>
                </a:solidFill>
                <a:latin typeface="Arial" charset="0"/>
              </a:rPr>
              <a:t>Đường vô xứ Nghệ…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/>
          </a:p>
        </p:txBody>
      </p:sp>
      <p:pic>
        <p:nvPicPr>
          <p:cNvPr id="16388" name="Picture 37" descr="song lam"/>
          <p:cNvPicPr>
            <a:picLocks noChangeAspect="1" noChangeArrowheads="1"/>
          </p:cNvPicPr>
          <p:nvPr/>
        </p:nvPicPr>
        <p:blipFill>
          <a:blip r:embed="rId3"/>
          <a:srcRect t="5746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38"/>
          <p:cNvSpPr txBox="1">
            <a:spLocks noChangeArrowheads="1"/>
          </p:cNvSpPr>
          <p:nvPr/>
        </p:nvSpPr>
        <p:spPr bwMode="auto">
          <a:xfrm>
            <a:off x="1219200" y="6262688"/>
            <a:ext cx="678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Cảnh non xanh nước biếc ở xứ Nghệ</a:t>
            </a:r>
            <a:endParaRPr lang="en-US" sz="4000" b="1" u="sng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200400" y="3200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186113" y="36147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3176588" y="406241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167063" y="4505325"/>
            <a:ext cx="3462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4: Huế – Đà Nẵng</a:t>
            </a: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85725" y="3048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685800" y="226695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 charset="0"/>
              </a:rPr>
              <a:t>Mỗi vùng có những cảnh gì đẹp?</a:t>
            </a:r>
            <a:endParaRPr lang="en-US" sz="2600" b="1" i="1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5800" y="19351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CC3300"/>
                </a:solidFill>
              </a:rPr>
              <a:t>Kiểm tra bài cũ</a:t>
            </a:r>
            <a:r>
              <a:rPr lang="en-US" sz="3200" b="1">
                <a:solidFill>
                  <a:srgbClr val="CC3300"/>
                </a:solidFill>
              </a:rPr>
              <a:t>:</a:t>
            </a:r>
          </a:p>
        </p:txBody>
      </p:sp>
      <p:sp>
        <p:nvSpPr>
          <p:cNvPr id="3076" name="Rectangle 40"/>
          <p:cNvSpPr>
            <a:spLocks noChangeArrowheads="1"/>
          </p:cNvSpPr>
          <p:nvPr/>
        </p:nvSpPr>
        <p:spPr bwMode="auto">
          <a:xfrm>
            <a:off x="3886200" y="974725"/>
            <a:ext cx="152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rgbClr val="FF0066"/>
                </a:solidFill>
              </a:rPr>
              <a:t>Tập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09600" y="0"/>
            <a:ext cx="78486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2" descr="datquang1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57200" y="5334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33"/>
          <p:cNvSpPr txBox="1">
            <a:spLocks noChangeArrowheads="1"/>
          </p:cNvSpPr>
          <p:nvPr/>
        </p:nvSpPr>
        <p:spPr bwMode="auto">
          <a:xfrm>
            <a:off x="3200400" y="6262688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latin typeface="Verdana" pitchFamily="34" charset="0"/>
              </a:rPr>
              <a:t>Đèo Hải Vân</a:t>
            </a:r>
          </a:p>
        </p:txBody>
      </p:sp>
      <p:pic>
        <p:nvPicPr>
          <p:cNvPr id="18439" name="Picture 34" descr="HaiV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to Sharing and Video Hosting at Photobucket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57150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</a:rPr>
              <a:t>Vịnh Hàn là eo biển ở Đà Nẵng – </a:t>
            </a:r>
          </a:p>
          <a:p>
            <a:pPr algn="ctr" eaLnBrk="0" hangingPunct="0"/>
            <a:r>
              <a:rPr lang="en-US" sz="3200" b="1">
                <a:solidFill>
                  <a:srgbClr val="0000FF"/>
                </a:solidFill>
              </a:rPr>
              <a:t>Nơi tiếp giáp với sông Hàn -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048000" y="3124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033713" y="35385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3024188" y="398621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3014663" y="4429125"/>
            <a:ext cx="3462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4: Huế – Đà Nẵng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033713" y="4881563"/>
            <a:ext cx="5424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5: TP Hồ Chí Minh - Đồng Nai</a:t>
            </a:r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85725" y="3048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85800" y="226695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 charset="0"/>
              </a:rPr>
              <a:t>Mỗi vùng có những cảnh gì đẹp?</a:t>
            </a:r>
            <a:endParaRPr lang="en-US" sz="2600" b="1" i="1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6186488"/>
            <a:ext cx="91440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Sông Nhà Bè chảy giữa tỉnh Đồng Nai và TP Hồ Chí Minh</a:t>
            </a:r>
          </a:p>
        </p:txBody>
      </p:sp>
      <p:pic>
        <p:nvPicPr>
          <p:cNvPr id="21507" name="Picture 6" descr="song nha 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124200" y="3124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800" b="1" i="1">
                <a:solidFill>
                  <a:srgbClr val="800080"/>
                </a:solidFill>
              </a:rPr>
              <a:t>Cảnh đẹp non sông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109913" y="35385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2: Hà Nội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3100388" y="3986213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3090863" y="4429125"/>
            <a:ext cx="3462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</a:t>
            </a:r>
            <a:r>
              <a:rPr lang="en-US" sz="2800" b="1">
                <a:solidFill>
                  <a:srgbClr val="FF0066"/>
                </a:solidFill>
              </a:rPr>
              <a:t>4: Huế – Đà Nẵng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3109913" y="4881563"/>
            <a:ext cx="5424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5: TP Hồ Chí Minh - Đồng Nai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095625" y="5338763"/>
            <a:ext cx="5424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* 6: Đồng Tháp Mười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685800" y="226695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 charset="0"/>
              </a:rPr>
              <a:t>Mỗi vùng có những cảnh gì đẹp?</a:t>
            </a:r>
            <a:endParaRPr lang="en-US" sz="2600" b="1" i="1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38200" y="0"/>
            <a:ext cx="2743200" cy="495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Đồng tháp Mười</a:t>
            </a:r>
          </a:p>
        </p:txBody>
      </p:sp>
      <p:pic>
        <p:nvPicPr>
          <p:cNvPr id="23555" name="Picture 3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191000" cy="3657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3556" name="Picture 40" descr="dong thap m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4191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2" descr="0808Ec05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689550" flipV="1">
            <a:off x="685800" y="457200"/>
            <a:ext cx="22860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689550" flipV="1">
            <a:off x="2057400" y="7620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689550" flipV="1">
            <a:off x="-304800" y="12954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Dove-02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689550" flipV="1">
            <a:off x="609600" y="1752600"/>
            <a:ext cx="23622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ienba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3221038"/>
            <a:ext cx="5029200" cy="36369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0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3" dur="3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6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9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00200" y="1828800"/>
            <a:ext cx="6248400" cy="97472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</a:rPr>
              <a:t>Theo em, ai đã giữ gìn tô điểm cho non sông ta ngày càng đẹp hơn?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52600" y="35194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</a:rPr>
              <a:t>Hãy chọn câu trả lời đúng.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09738" y="438785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a- Đó là học sinh chúng em.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709738" y="514985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b- Đó là nhân dân ta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09738" y="591185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c- Đó là thiên nhiên</a:t>
            </a:r>
          </a:p>
        </p:txBody>
      </p:sp>
      <p:pic>
        <p:nvPicPr>
          <p:cNvPr id="24591" name="Picture 15" descr="BA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53239" flipH="1">
            <a:off x="979488" y="5538788"/>
            <a:ext cx="6048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1727200" y="5267325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85725" y="3048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-0.04537 C 0.04323 -0.01667 0.04497 -0.03264 0.04792 0.00347 C 0.06094 0.00232 0.07483 0.00625 0.08698 -7.40741E-7 C 0.09167 -0.00255 0.09184 -0.01944 0.09184 -0.01921 C 0.09098 -0.02593 0.09184 -0.0331 0.08941 -0.03889 C 0.0882 -0.0419 0.08438 -0.04051 0.08212 -0.04213 C 0.07709 -0.04583 0.07309 -0.05255 0.06754 -0.05509 C 0.06268 -0.05718 0.05296 -0.06157 0.05296 -0.06134 C 0.04601 -0.05278 0.04723 -0.0581 0.05035 -0.04537 Z " pathEditMode="relative" rAng="0" ptsTypes="fffffffff">
                                      <p:cBhvr>
                                        <p:cTn id="45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6" grpId="0"/>
      <p:bldP spid="24587" grpId="0"/>
      <p:bldP spid="24589" grpId="0"/>
      <p:bldP spid="24592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219200" y="189706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75796" name="Group 20"/>
          <p:cNvGrpSpPr>
            <a:grpSpLocks/>
          </p:cNvGrpSpPr>
          <p:nvPr/>
        </p:nvGrpSpPr>
        <p:grpSpPr bwMode="auto">
          <a:xfrm>
            <a:off x="381000" y="2362200"/>
            <a:ext cx="8305800" cy="1752600"/>
            <a:chOff x="240" y="1392"/>
            <a:chExt cx="5232" cy="1104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240" y="1392"/>
              <a:ext cx="5232" cy="1104"/>
            </a:xfrm>
            <a:prstGeom prst="wedgeEllipseCallout">
              <a:avLst>
                <a:gd name="adj1" fmla="val -41954"/>
                <a:gd name="adj2" fmla="val 105343"/>
              </a:avLst>
            </a:prstGeom>
            <a:solidFill>
              <a:srgbClr val="FFFF00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400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008" y="1584"/>
              <a:ext cx="4176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>
                  <a:solidFill>
                    <a:srgbClr val="3333CC"/>
                  </a:solidFill>
                </a:rPr>
                <a:t>Em cần làm gì để giữ gìn, bảo vệ cảnh đẹp của đất nước ta?</a:t>
              </a:r>
            </a:p>
          </p:txBody>
        </p:sp>
      </p:grpSp>
      <p:sp>
        <p:nvSpPr>
          <p:cNvPr id="25605" name="Rectangle 22"/>
          <p:cNvSpPr>
            <a:spLocks noChangeArrowheads="1"/>
          </p:cNvSpPr>
          <p:nvPr/>
        </p:nvSpPr>
        <p:spPr bwMode="auto">
          <a:xfrm>
            <a:off x="85725" y="7318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057400" y="5105400"/>
            <a:ext cx="6629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Hv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295650" y="15621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295650" y="1752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Gi</a:t>
            </a:r>
            <a:r>
              <a:rPr lang="en-US" b="1">
                <a:solidFill>
                  <a:srgbClr val="0000CC"/>
                </a:solidFill>
              </a:rPr>
              <a:t>ó </a:t>
            </a:r>
            <a:r>
              <a:rPr lang="en-US" sz="2000" b="1">
                <a:solidFill>
                  <a:srgbClr val="0000FF"/>
                </a:solidFill>
              </a:rPr>
              <a:t>đưa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295650" y="3298825"/>
            <a:ext cx="142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Đường vô</a:t>
            </a:r>
          </a:p>
        </p:txBody>
      </p:sp>
      <p:sp>
        <p:nvSpPr>
          <p:cNvPr id="2662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" y="1243013"/>
            <a:ext cx="1524000" cy="4648200"/>
          </a:xfrm>
          <a:prstGeom prst="actionButtonBlank">
            <a:avLst/>
          </a:prstGeom>
          <a:solidFill>
            <a:srgbClr val="CC99FF"/>
          </a:solidFill>
          <a:ln w="508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32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2057400"/>
            <a:ext cx="16938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HỌC   THUỘC LÒNG BÀI   CA DAO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295650" y="2438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Mịt mù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3352800" y="41148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Hải Vân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3295650" y="10128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Đồng Đăng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295650" y="49911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Nhà Bè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838450" y="58293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Đồng Tháp Mười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6157913" y="6465888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</a:rPr>
              <a:t>Ca dao</a:t>
            </a: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4572000" y="54864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4591050" y="46863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4591050" y="38782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4591050" y="305593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4646613" y="100806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có phố Kì Lừa</a:t>
            </a: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2847975" y="1319213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Có </a:t>
            </a:r>
            <a:r>
              <a:rPr lang="en-US" sz="2000" b="1" u="sng">
                <a:solidFill>
                  <a:srgbClr val="0000FF"/>
                </a:solidFill>
              </a:rPr>
              <a:t>nàng</a:t>
            </a:r>
            <a:r>
              <a:rPr lang="en-US" sz="2000" b="1">
                <a:solidFill>
                  <a:srgbClr val="0000FF"/>
                </a:solidFill>
              </a:rPr>
              <a:t> Tô Thị ,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4800600" y="13557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có </a:t>
            </a:r>
            <a:r>
              <a:rPr lang="en-US" sz="2000" b="1" u="sng">
                <a:solidFill>
                  <a:srgbClr val="0000FF"/>
                </a:solidFill>
              </a:rPr>
              <a:t>chùa</a:t>
            </a:r>
            <a:r>
              <a:rPr lang="en-US" sz="2000" b="1">
                <a:solidFill>
                  <a:srgbClr val="0000FF"/>
                </a:solidFill>
              </a:rPr>
              <a:t> Tam Thanh.</a:t>
            </a:r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2838450" y="2057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Tiếng </a:t>
            </a:r>
            <a:r>
              <a:rPr lang="en-US" sz="2000" b="1" u="sng">
                <a:solidFill>
                  <a:srgbClr val="0000FF"/>
                </a:solidFill>
              </a:rPr>
              <a:t>chuông</a:t>
            </a:r>
            <a:r>
              <a:rPr lang="en-US" sz="2000" b="1">
                <a:solidFill>
                  <a:srgbClr val="0000FF"/>
                </a:solidFill>
              </a:rPr>
              <a:t> Trấn Vũ,</a:t>
            </a:r>
          </a:p>
        </p:txBody>
      </p:sp>
      <p:sp>
        <p:nvSpPr>
          <p:cNvPr id="153625" name="Text Box 25"/>
          <p:cNvSpPr txBox="1">
            <a:spLocks noChangeArrowheads="1"/>
          </p:cNvSpPr>
          <p:nvPr/>
        </p:nvSpPr>
        <p:spPr bwMode="auto">
          <a:xfrm>
            <a:off x="5505450" y="2057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canh gà</a:t>
            </a:r>
            <a:r>
              <a:rPr lang="en-US" sz="2000" b="1">
                <a:solidFill>
                  <a:srgbClr val="0000FF"/>
                </a:solidFill>
              </a:rPr>
              <a:t> Thọ Xương.</a:t>
            </a:r>
          </a:p>
        </p:txBody>
      </p:sp>
      <p:sp>
        <p:nvSpPr>
          <p:cNvPr id="153626" name="Text Box 26"/>
          <p:cNvSpPr txBox="1">
            <a:spLocks noChangeArrowheads="1"/>
          </p:cNvSpPr>
          <p:nvPr/>
        </p:nvSpPr>
        <p:spPr bwMode="auto">
          <a:xfrm>
            <a:off x="4210050" y="24384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khói toả </a:t>
            </a:r>
            <a:r>
              <a:rPr lang="en-US" sz="2000" b="1">
                <a:solidFill>
                  <a:srgbClr val="0000FF"/>
                </a:solidFill>
              </a:rPr>
              <a:t>ngàn sương </a:t>
            </a: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2838450" y="2819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Nhịp chày Yên Thái, </a:t>
            </a:r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5257800" y="2819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mặt gương</a:t>
            </a:r>
            <a:r>
              <a:rPr lang="en-US" sz="2000" b="1">
                <a:solidFill>
                  <a:srgbClr val="0000FF"/>
                </a:solidFill>
              </a:rPr>
              <a:t> Tây Hồ.</a:t>
            </a:r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4495800" y="3298825"/>
            <a:ext cx="367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xứ Nghệ</a:t>
            </a:r>
            <a:r>
              <a:rPr lang="en-US">
                <a:latin typeface="Arial" charset="0"/>
              </a:rPr>
              <a:t> </a:t>
            </a:r>
            <a:r>
              <a:rPr lang="en-US" sz="2000" b="1" u="sng">
                <a:solidFill>
                  <a:srgbClr val="0000FF"/>
                </a:solidFill>
              </a:rPr>
              <a:t>quanh quanh</a:t>
            </a: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2838450" y="36195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Non </a:t>
            </a:r>
            <a:r>
              <a:rPr lang="en-US" sz="2000" b="1" u="sng">
                <a:solidFill>
                  <a:srgbClr val="0000FF"/>
                </a:solidFill>
              </a:rPr>
              <a:t>xanh</a:t>
            </a:r>
            <a:r>
              <a:rPr lang="en-US" sz="2000" b="1">
                <a:solidFill>
                  <a:srgbClr val="0000FF"/>
                </a:solidFill>
              </a:rPr>
              <a:t> nước </a:t>
            </a:r>
            <a:r>
              <a:rPr lang="en-US" sz="2000" b="1" u="sng">
                <a:solidFill>
                  <a:srgbClr val="0000FF"/>
                </a:solidFill>
              </a:rPr>
              <a:t>biếc</a:t>
            </a:r>
          </a:p>
        </p:txBody>
      </p:sp>
      <p:sp>
        <p:nvSpPr>
          <p:cNvPr id="153633" name="Text Box 33"/>
          <p:cNvSpPr txBox="1">
            <a:spLocks noChangeArrowheads="1"/>
          </p:cNvSpPr>
          <p:nvPr/>
        </p:nvSpPr>
        <p:spPr bwMode="auto">
          <a:xfrm>
            <a:off x="5048250" y="36195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như </a:t>
            </a:r>
            <a:r>
              <a:rPr lang="en-US" sz="2000" b="1" u="sng">
                <a:solidFill>
                  <a:srgbClr val="0000FF"/>
                </a:solidFill>
              </a:rPr>
              <a:t>tranh </a:t>
            </a:r>
            <a:r>
              <a:rPr lang="en-US" sz="2000" b="1" u="sng">
                <a:solidFill>
                  <a:srgbClr val="0000CC"/>
                </a:solidFill>
              </a:rPr>
              <a:t>hoạ </a:t>
            </a:r>
            <a:r>
              <a:rPr lang="en-US" sz="2000" b="1" u="sng">
                <a:solidFill>
                  <a:srgbClr val="0000FF"/>
                </a:solidFill>
              </a:rPr>
              <a:t>đồ</a:t>
            </a:r>
            <a:r>
              <a:rPr lang="en-US" sz="20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3634" name="Text Box 34"/>
          <p:cNvSpPr txBox="1">
            <a:spLocks noChangeArrowheads="1"/>
          </p:cNvSpPr>
          <p:nvPr/>
        </p:nvSpPr>
        <p:spPr bwMode="auto">
          <a:xfrm>
            <a:off x="4343400" y="4114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</a:t>
            </a:r>
            <a:r>
              <a:rPr lang="en-US" sz="2000" b="1" u="sng">
                <a:solidFill>
                  <a:srgbClr val="0000FF"/>
                </a:solidFill>
              </a:rPr>
              <a:t>bát ngát</a:t>
            </a:r>
            <a:r>
              <a:rPr lang="en-US" sz="2000" b="1">
                <a:solidFill>
                  <a:srgbClr val="0000FF"/>
                </a:solidFill>
              </a:rPr>
              <a:t> nghìn trùng</a:t>
            </a:r>
          </a:p>
        </p:txBody>
      </p: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4133850" y="49911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 u="sng">
                <a:solidFill>
                  <a:srgbClr val="0000FF"/>
                </a:solidFill>
              </a:rPr>
              <a:t>nước chảy</a:t>
            </a:r>
            <a:r>
              <a:rPr lang="en-US" sz="2000" b="1">
                <a:solidFill>
                  <a:srgbClr val="0000FF"/>
                </a:solidFill>
              </a:rPr>
              <a:t> chia hai</a:t>
            </a:r>
          </a:p>
        </p:txBody>
      </p:sp>
      <p:sp>
        <p:nvSpPr>
          <p:cNvPr id="153637" name="Text Box 37"/>
          <p:cNvSpPr txBox="1">
            <a:spLocks noChangeArrowheads="1"/>
          </p:cNvSpPr>
          <p:nvPr/>
        </p:nvSpPr>
        <p:spPr bwMode="auto">
          <a:xfrm>
            <a:off x="2838450" y="52800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Ai về Gia Định, </a:t>
            </a:r>
          </a:p>
        </p:txBody>
      </p:sp>
      <p:sp>
        <p:nvSpPr>
          <p:cNvPr id="153638" name="Text Box 38"/>
          <p:cNvSpPr txBox="1">
            <a:spLocks noChangeArrowheads="1"/>
          </p:cNvSpPr>
          <p:nvPr/>
        </p:nvSpPr>
        <p:spPr bwMode="auto">
          <a:xfrm>
            <a:off x="4591050" y="52959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Đồng Nai thì về.</a:t>
            </a:r>
          </a:p>
        </p:txBody>
      </p: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4819650" y="58293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cò bay </a:t>
            </a:r>
            <a:r>
              <a:rPr lang="en-US" sz="2000" b="1" u="sng">
                <a:solidFill>
                  <a:srgbClr val="0000FF"/>
                </a:solidFill>
              </a:rPr>
              <a:t>thẳng cánh</a:t>
            </a:r>
            <a:r>
              <a:rPr lang="en-US" sz="20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3641" name="Text Box 41"/>
          <p:cNvSpPr txBox="1">
            <a:spLocks noChangeArrowheads="1"/>
          </p:cNvSpPr>
          <p:nvPr/>
        </p:nvSpPr>
        <p:spPr bwMode="auto">
          <a:xfrm>
            <a:off x="2838450" y="61801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Nước Tháp Mười</a:t>
            </a:r>
          </a:p>
        </p:txBody>
      </p:sp>
      <p:sp>
        <p:nvSpPr>
          <p:cNvPr id="153642" name="Text Box 42"/>
          <p:cNvSpPr txBox="1">
            <a:spLocks noChangeArrowheads="1"/>
          </p:cNvSpPr>
          <p:nvPr/>
        </p:nvSpPr>
        <p:spPr bwMode="auto">
          <a:xfrm>
            <a:off x="4895850" y="61944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lóng lánh</a:t>
            </a:r>
            <a:r>
              <a:rPr lang="en-US" sz="2000" b="1">
                <a:solidFill>
                  <a:srgbClr val="0000FF"/>
                </a:solidFill>
              </a:rPr>
              <a:t> cá tôm.</a:t>
            </a:r>
          </a:p>
        </p:txBody>
      </p:sp>
      <p:sp>
        <p:nvSpPr>
          <p:cNvPr id="153643" name="Text Box 43"/>
          <p:cNvSpPr txBox="1">
            <a:spLocks noChangeArrowheads="1"/>
          </p:cNvSpPr>
          <p:nvPr/>
        </p:nvSpPr>
        <p:spPr bwMode="auto">
          <a:xfrm>
            <a:off x="4210050" y="17526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cành trúc </a:t>
            </a:r>
            <a:r>
              <a:rPr lang="en-US" sz="2000" b="1" u="sng">
                <a:solidFill>
                  <a:srgbClr val="0000FF"/>
                </a:solidFill>
              </a:rPr>
              <a:t>la đà</a:t>
            </a:r>
          </a:p>
        </p:txBody>
      </p:sp>
      <p:sp>
        <p:nvSpPr>
          <p:cNvPr id="153645" name="Text Box 45"/>
          <p:cNvSpPr txBox="1">
            <a:spLocks noChangeArrowheads="1"/>
          </p:cNvSpPr>
          <p:nvPr/>
        </p:nvSpPr>
        <p:spPr bwMode="auto">
          <a:xfrm>
            <a:off x="2838450" y="44418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Hòn Hồng </a:t>
            </a:r>
            <a:r>
              <a:rPr lang="en-US" sz="2000" b="1" u="sng">
                <a:solidFill>
                  <a:srgbClr val="0000FF"/>
                </a:solidFill>
              </a:rPr>
              <a:t>sừng sững</a:t>
            </a:r>
          </a:p>
        </p:txBody>
      </p:sp>
      <p:sp>
        <p:nvSpPr>
          <p:cNvPr id="153646" name="Text Box 46"/>
          <p:cNvSpPr txBox="1">
            <a:spLocks noChangeArrowheads="1"/>
          </p:cNvSpPr>
          <p:nvPr/>
        </p:nvSpPr>
        <p:spPr bwMode="auto">
          <a:xfrm>
            <a:off x="5181600" y="44799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đứng trong Vịnh Hàn.</a:t>
            </a:r>
          </a:p>
        </p:txBody>
      </p:sp>
      <p:sp>
        <p:nvSpPr>
          <p:cNvPr id="26662" name="Rectangle 47"/>
          <p:cNvSpPr>
            <a:spLocks noChangeArrowheads="1"/>
          </p:cNvSpPr>
          <p:nvPr/>
        </p:nvSpPr>
        <p:spPr bwMode="auto">
          <a:xfrm>
            <a:off x="2286000" y="3048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800080"/>
                </a:solidFill>
              </a:rPr>
              <a:t>Tập đọc: </a:t>
            </a:r>
            <a:r>
              <a:rPr lang="en-US" sz="2800" b="1">
                <a:solidFill>
                  <a:srgbClr val="800080"/>
                </a:solidFill>
              </a:rPr>
              <a:t>Cảnh đẹp non sông</a:t>
            </a:r>
          </a:p>
          <a:p>
            <a:pPr algn="ctr"/>
            <a:endParaRPr lang="en-US" sz="2800" b="1">
              <a:solidFill>
                <a:srgbClr val="800080"/>
              </a:solidFill>
            </a:endParaRPr>
          </a:p>
        </p:txBody>
      </p:sp>
      <p:sp>
        <p:nvSpPr>
          <p:cNvPr id="153649" name="Rectangle 49"/>
          <p:cNvSpPr>
            <a:spLocks noChangeArrowheads="1"/>
          </p:cNvSpPr>
          <p:nvPr/>
        </p:nvSpPr>
        <p:spPr bwMode="auto">
          <a:xfrm>
            <a:off x="4572000" y="1524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4552950" y="55165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572000" y="47164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4343400" y="4114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</a:t>
            </a:r>
            <a:r>
              <a:rPr lang="en-US" sz="2000" b="1" u="sng">
                <a:solidFill>
                  <a:srgbClr val="0000FF"/>
                </a:solidFill>
              </a:rPr>
              <a:t>bát ngát</a:t>
            </a:r>
            <a:r>
              <a:rPr lang="en-US" sz="2000" b="1">
                <a:solidFill>
                  <a:srgbClr val="0000FF"/>
                </a:solidFill>
              </a:rPr>
              <a:t> nghìn trùng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552950" y="55165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572000" y="471646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0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3" dur="5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6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9" dur="5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2" dur="5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5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8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0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3" dur="5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/>
      <p:bldP spid="153603" grpId="1"/>
      <p:bldP spid="153604" grpId="0"/>
      <p:bldP spid="26629" grpId="0" animBg="1"/>
      <p:bldP spid="26630" grpId="0"/>
      <p:bldP spid="153607" grpId="0"/>
      <p:bldP spid="153607" grpId="1"/>
      <p:bldP spid="153608" grpId="0"/>
      <p:bldP spid="153608" grpId="1"/>
      <p:bldP spid="153609" grpId="0"/>
      <p:bldP spid="153610" grpId="0"/>
      <p:bldP spid="153611" grpId="0"/>
      <p:bldP spid="153611" grpId="1"/>
      <p:bldP spid="153612" grpId="0"/>
      <p:bldP spid="153615" grpId="0"/>
      <p:bldP spid="153616" grpId="0"/>
      <p:bldP spid="153617" grpId="0"/>
      <p:bldP spid="153618" grpId="0"/>
      <p:bldP spid="153619" grpId="0"/>
      <p:bldP spid="153619" grpId="1"/>
      <p:bldP spid="153621" grpId="0"/>
      <p:bldP spid="153621" grpId="1"/>
      <p:bldP spid="153622" grpId="0"/>
      <p:bldP spid="153622" grpId="1"/>
      <p:bldP spid="153624" grpId="0"/>
      <p:bldP spid="153624" grpId="1"/>
      <p:bldP spid="153625" grpId="0"/>
      <p:bldP spid="153625" grpId="1"/>
      <p:bldP spid="153626" grpId="0"/>
      <p:bldP spid="153626" grpId="1"/>
      <p:bldP spid="153628" grpId="0"/>
      <p:bldP spid="153628" grpId="1"/>
      <p:bldP spid="153629" grpId="0"/>
      <p:bldP spid="153629" grpId="1"/>
      <p:bldP spid="153630" grpId="0"/>
      <p:bldP spid="153630" grpId="1"/>
      <p:bldP spid="153632" grpId="0"/>
      <p:bldP spid="153632" grpId="1"/>
      <p:bldP spid="153633" grpId="0"/>
      <p:bldP spid="153633" grpId="1"/>
      <p:bldP spid="153634" grpId="0"/>
      <p:bldP spid="153634" grpId="1"/>
      <p:bldP spid="153635" grpId="0"/>
      <p:bldP spid="153635" grpId="1"/>
      <p:bldP spid="153637" grpId="0"/>
      <p:bldP spid="153637" grpId="1"/>
      <p:bldP spid="153638" grpId="0"/>
      <p:bldP spid="153638" grpId="1"/>
      <p:bldP spid="153639" grpId="0"/>
      <p:bldP spid="153639" grpId="1"/>
      <p:bldP spid="153641" grpId="0"/>
      <p:bldP spid="153641" grpId="1"/>
      <p:bldP spid="153642" grpId="0"/>
      <p:bldP spid="153642" grpId="1"/>
      <p:bldP spid="153643" grpId="0"/>
      <p:bldP spid="153643" grpId="1"/>
      <p:bldP spid="153645" grpId="0"/>
      <p:bldP spid="153645" grpId="1"/>
      <p:bldP spid="153646" grpId="0"/>
      <p:bldP spid="153646" grpId="1"/>
      <p:bldP spid="26662" grpId="0"/>
      <p:bldP spid="153649" grpId="0"/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38200" y="28194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0066FF"/>
                </a:solidFill>
              </a:rPr>
              <a:t>- Bài học hôm nay giúp em hiểu điều gì?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295400" y="579438"/>
            <a:ext cx="6477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152400" y="198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9900"/>
                </a:solidFill>
                <a:latin typeface="Arial" charset="0"/>
              </a:rPr>
              <a:t>Củng cố</a:t>
            </a:r>
            <a:r>
              <a:rPr lang="en-US" sz="3200" b="1">
                <a:solidFill>
                  <a:srgbClr val="009900"/>
                </a:solidFill>
                <a:latin typeface="Arial" charset="0"/>
              </a:rPr>
              <a:t>: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62000" y="36576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</a:rPr>
              <a:t>- Kể tên những cảnh đẹp có ở địa phương 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otay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6308725"/>
            <a:ext cx="2819400" cy="549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>
                <a:solidFill>
                  <a:srgbClr val="0066FF"/>
                </a:solidFill>
              </a:rPr>
              <a:t>Chiều Hồ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a_long_buc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HoYTH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9718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cau bai ch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yentuTruc-L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0525" y="0"/>
            <a:ext cx="4943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0" y="28956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Vịnh Hạ Long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0" y="652145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Cầu Bãi Cháy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267200" y="28956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Chùa Yên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838200" y="30480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accent2"/>
                </a:solidFill>
              </a:rPr>
              <a:t>- Về nhà tiếp tục học thuộc lòng 6 câu ca dao </a:t>
            </a:r>
          </a:p>
          <a:p>
            <a:pPr eaLnBrk="0" hangingPunct="0"/>
            <a:r>
              <a:rPr lang="en-US" sz="2400" b="1">
                <a:solidFill>
                  <a:schemeClr val="accent2"/>
                </a:solidFill>
              </a:rPr>
              <a:t>- Sưu tầm thêm các câu ca dao nói về cảnh đẹp quê hương.</a:t>
            </a:r>
          </a:p>
          <a:p>
            <a:pPr eaLnBrk="0" hangingPunct="0"/>
            <a:r>
              <a:rPr lang="en-US" sz="2400" b="1">
                <a:solidFill>
                  <a:schemeClr val="accent2"/>
                </a:solidFill>
              </a:rPr>
              <a:t>- Chuẩn bị bài sau.</a:t>
            </a:r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457200" y="22098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chemeClr val="hlink"/>
                </a:solidFill>
                <a:latin typeface="Arial" charset="0"/>
              </a:rPr>
              <a:t>Dặn dò</a:t>
            </a:r>
            <a:r>
              <a:rPr lang="en-US" sz="2800">
                <a:solidFill>
                  <a:schemeClr val="hlink"/>
                </a:solidFill>
                <a:latin typeface="Arial" charset="0"/>
              </a:rPr>
              <a:t>:</a:t>
            </a:r>
          </a:p>
        </p:txBody>
      </p:sp>
      <p:pic>
        <p:nvPicPr>
          <p:cNvPr id="29700" name="Picture 7" descr="book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295400" y="503238"/>
            <a:ext cx="6477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HINE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>
            <a:solidFill>
              <a:srgbClr val="FF33CC"/>
            </a:solidFill>
            <a:prstDash val="dashDot"/>
            <a:miter lim="800000"/>
            <a:headEnd/>
            <a:tailEnd/>
          </a:ln>
        </p:spPr>
      </p:pic>
      <p:pic>
        <p:nvPicPr>
          <p:cNvPr id="30723" name="Picture 4" descr="blumen-pflanzen0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862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KÍNH CHÚC QUÝ THẦY CÔ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81000" y="20574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KÍNH CHÚC QUÝ THẦY CÔ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590800" y="2963863"/>
            <a:ext cx="4114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KHOẺ MẠNH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514600" y="2971800"/>
            <a:ext cx="434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KHOẺ MẠNH</a:t>
            </a:r>
          </a:p>
        </p:txBody>
      </p:sp>
      <p:pic>
        <p:nvPicPr>
          <p:cNvPr id="30728" name="Picture 10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286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0" grpId="1"/>
      <p:bldP spid="31752" grpId="0"/>
      <p:bldP spid="317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09600" y="0"/>
            <a:ext cx="78486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32" descr="datquang1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57200" y="5334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6" name="Text Box 33"/>
          <p:cNvSpPr txBox="1">
            <a:spLocks noChangeArrowheads="1"/>
          </p:cNvSpPr>
          <p:nvPr/>
        </p:nvSpPr>
        <p:spPr bwMode="auto">
          <a:xfrm>
            <a:off x="3200400" y="6262688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9900"/>
                </a:solidFill>
                <a:latin typeface="Verdana" pitchFamily="34" charset="0"/>
              </a:rPr>
              <a:t>Đèo Hải Vân</a:t>
            </a:r>
          </a:p>
        </p:txBody>
      </p:sp>
      <p:pic>
        <p:nvPicPr>
          <p:cNvPr id="44057" name="Picture 34" descr="HaiV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"/>
            <a:ext cx="81534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39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391400" cy="571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09800" y="6202363"/>
            <a:ext cx="39624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66FF"/>
                </a:solidFill>
              </a:rPr>
              <a:t>Đồng Tháp Mười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533400"/>
            <a:ext cx="4114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800000"/>
                </a:solidFill>
              </a:rPr>
              <a:t>Tập đọc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209800" y="1447800"/>
            <a:ext cx="548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Cảnh đẹp non sông.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0000FF"/>
                </a:solidFill>
              </a:rPr>
              <a:t>Luyện đọc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89563" y="1600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 flipH="1">
            <a:off x="5334000" y="2057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0" y="4740275"/>
            <a:ext cx="6010275" cy="838200"/>
            <a:chOff x="240" y="1680"/>
            <a:chExt cx="3504" cy="528"/>
          </a:xfrm>
        </p:grpSpPr>
        <p:sp>
          <p:nvSpPr>
            <p:cNvPr id="5144" name="Text Box 7"/>
            <p:cNvSpPr txBox="1">
              <a:spLocks noChangeArrowheads="1"/>
            </p:cNvSpPr>
            <p:nvPr/>
          </p:nvSpPr>
          <p:spPr bwMode="auto">
            <a:xfrm>
              <a:off x="480" y="1680"/>
              <a:ext cx="27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FF"/>
                  </a:solidFill>
                </a:rPr>
                <a:t>Đường vô xứ Nghệ  quanh quanh </a:t>
              </a:r>
            </a:p>
          </p:txBody>
        </p:sp>
        <p:sp>
          <p:nvSpPr>
            <p:cNvPr id="5145" name="Text Box 8"/>
            <p:cNvSpPr txBox="1">
              <a:spLocks noChangeArrowheads="1"/>
            </p:cNvSpPr>
            <p:nvPr/>
          </p:nvSpPr>
          <p:spPr bwMode="auto">
            <a:xfrm>
              <a:off x="240" y="1920"/>
              <a:ext cx="3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FF"/>
                  </a:solidFill>
                </a:rPr>
                <a:t>Non xanh nước biếc  như tranh họa đồ.</a:t>
              </a:r>
            </a:p>
          </p:txBody>
        </p:sp>
      </p:grp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228600" y="5730875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66FF"/>
                </a:solidFill>
              </a:rPr>
              <a:t>Đồng Tháp Mười  cò bay thẳng cánh</a:t>
            </a:r>
          </a:p>
          <a:p>
            <a:r>
              <a:rPr lang="en-US" sz="2400" b="1" i="1">
                <a:solidFill>
                  <a:srgbClr val="0066FF"/>
                </a:solidFill>
              </a:rPr>
              <a:t>Nước Tháp Mười  lóng lánh cá tôm.</a:t>
            </a: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H="1">
            <a:off x="2971800" y="487203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>
            <a:off x="4876800" y="624363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flipH="1">
            <a:off x="2528888" y="62484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5029200" y="580548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H="1">
            <a:off x="2576513" y="580548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5181600" y="51816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H="1">
            <a:off x="5105400" y="51816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2667000" y="523875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4848225" y="490061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H="1">
            <a:off x="4953000" y="624363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8" name="Picture 39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40"/>
          <p:cNvSpPr>
            <a:spLocks noChangeArrowheads="1"/>
          </p:cNvSpPr>
          <p:nvPr/>
        </p:nvSpPr>
        <p:spPr bwMode="auto">
          <a:xfrm>
            <a:off x="0" y="381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u="sng">
                <a:solidFill>
                  <a:srgbClr val="800080"/>
                </a:solidFill>
              </a:rPr>
              <a:t>Tập đọc:</a:t>
            </a:r>
          </a:p>
          <a:p>
            <a:pPr algn="ctr"/>
            <a:r>
              <a:rPr lang="en-US" sz="3200" b="1">
                <a:solidFill>
                  <a:srgbClr val="FF0066"/>
                </a:solidFill>
              </a:rPr>
              <a:t>Cảnh đẹp non sông</a:t>
            </a: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990600" y="28162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66FF"/>
                </a:solidFill>
              </a:rPr>
              <a:t>sừng sững,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990600" y="2209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66FF"/>
                </a:solidFill>
              </a:rPr>
              <a:t>quanh quanh ,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124200" y="220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66FF"/>
                </a:solidFill>
              </a:rPr>
              <a:t>Bát ngát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2590800" y="2819400"/>
            <a:ext cx="144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66FF"/>
                </a:solidFill>
              </a:rPr>
              <a:t>Vịnh Hàn</a:t>
            </a: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2133600" y="2590800"/>
            <a:ext cx="6858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1066800" y="32004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1219200" y="2590800"/>
            <a:ext cx="6858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4038600" y="25908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3429000" y="25908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1752600" y="32004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3581400" y="3200400"/>
            <a:ext cx="228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3657600" y="32004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0" y="3657600"/>
            <a:ext cx="5257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66FF"/>
                </a:solidFill>
              </a:rPr>
              <a:t>Đồng Đăng có phố Kì Lừa</a:t>
            </a: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66FF"/>
                </a:solidFill>
              </a:rPr>
              <a:t>Có nàng Tô Thị, có chùa Tam Thanh.</a:t>
            </a:r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2424113" y="377666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H="1">
            <a:off x="4329113" y="377666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flipH="1">
            <a:off x="2286000" y="431006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 flipH="1">
            <a:off x="5067300" y="432435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flipH="1">
            <a:off x="4972050" y="432911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3048000" y="5105400"/>
            <a:ext cx="16764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>
            <a:off x="685800" y="54864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2133600" y="54864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>
            <a:off x="3352800" y="5486400"/>
            <a:ext cx="1600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3581400" y="6096000"/>
            <a:ext cx="1295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2667000" y="6477000"/>
            <a:ext cx="1143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9" dur="1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2" dur="1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  <p:bldP spid="79876" grpId="0" animBg="1"/>
      <p:bldP spid="79881" grpId="0"/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5139" grpId="0"/>
      <p:bldP spid="5147" grpId="0"/>
      <p:bldP spid="5148" grpId="0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7" grpId="0" animBg="1"/>
      <p:bldP spid="2" grpId="0" animBg="1"/>
      <p:bldP spid="3" grpId="0" animBg="1"/>
      <p:bldP spid="4" grpId="0" animBg="1"/>
      <p:bldP spid="5" grpId="0" animBg="1"/>
      <p:bldP spid="6" grpId="0" animBg="1"/>
      <p:bldP spid="5174" grpId="0" animBg="1"/>
      <p:bldP spid="5176" grpId="0" animBg="1"/>
      <p:bldP spid="5177" grpId="0" animBg="1"/>
      <p:bldP spid="5178" grpId="0" animBg="1"/>
      <p:bldP spid="5179" grpId="0" animBg="1"/>
      <p:bldP spid="5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" y="1905000"/>
            <a:ext cx="47244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Mỗi câu ca dao nói đến một vùng. Đó là những vùng nào?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50850" y="2895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*Câu 1: Lạng Sơn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0850" y="3429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*Câu 2: Hà Nội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50850" y="39624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*Câu 3: Nghệ An-Hà Tĩnh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0850" y="4495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*Câu 4:</a:t>
            </a:r>
            <a:r>
              <a:rPr lang="en-US" sz="2800" b="1"/>
              <a:t> </a:t>
            </a:r>
            <a:r>
              <a:rPr lang="en-US" sz="2800" b="1">
                <a:solidFill>
                  <a:srgbClr val="0000FF"/>
                </a:solidFill>
              </a:rPr>
              <a:t>Huế-Đà Nẵng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0850" y="502920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*Câu 5: TP.Hồ Chí Minh-Đồng Nai.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0850" y="60198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*Câu 6: Đồng Tháp Mười</a:t>
            </a:r>
          </a:p>
        </p:txBody>
      </p:sp>
      <p:pic>
        <p:nvPicPr>
          <p:cNvPr id="16401" name="Picture 17" descr="BAN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4038600" cy="5334000"/>
          </a:xfrm>
          <a:prstGeom prst="rect">
            <a:avLst/>
          </a:prstGeom>
          <a:noFill/>
          <a:ln w="12700">
            <a:solidFill>
              <a:srgbClr val="0066FF"/>
            </a:solidFill>
            <a:prstDash val="sysDot"/>
            <a:miter lim="800000"/>
            <a:headEnd/>
            <a:tailEnd/>
          </a:ln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324600" y="16446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LẠNG SƠN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6248400" y="1828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257800" y="19812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HÀ NỘI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6215063" y="2881313"/>
            <a:ext cx="228600" cy="304800"/>
          </a:xfrm>
          <a:custGeom>
            <a:avLst/>
            <a:gdLst>
              <a:gd name="T0" fmla="*/ 0 w 148"/>
              <a:gd name="T1" fmla="*/ 0 h 188"/>
              <a:gd name="T2" fmla="*/ 21624 w 148"/>
              <a:gd name="T3" fmla="*/ 87549 h 188"/>
              <a:gd name="T4" fmla="*/ 145192 w 148"/>
              <a:gd name="T5" fmla="*/ 173477 h 188"/>
              <a:gd name="T6" fmla="*/ 228600 w 148"/>
              <a:gd name="T7" fmla="*/ 304800 h 1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FF33CC"/>
          </a:solidFill>
          <a:ln w="5715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477000" y="26670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NGHỆ AN HÀ TĨNH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6781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6294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096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858000" y="33972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HUẾ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7315200" y="37338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ĐÀ NẴNG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629400" y="5638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TP HÒ CHÍ MINH</a:t>
            </a:r>
          </a:p>
        </p:txBody>
      </p:sp>
      <p:sp>
        <p:nvSpPr>
          <p:cNvPr id="6171" name="Text Box 32"/>
          <p:cNvSpPr txBox="1">
            <a:spLocks noChangeArrowheads="1"/>
          </p:cNvSpPr>
          <p:nvPr/>
        </p:nvSpPr>
        <p:spPr bwMode="auto">
          <a:xfrm>
            <a:off x="7467600" y="494506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7239000" y="52260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ĐỒNG NAI</a:t>
            </a: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6096000" y="5867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096000" y="5988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ĐỒNG THÁP MƯỜI</a:t>
            </a:r>
          </a:p>
        </p:txBody>
      </p:sp>
      <p:sp>
        <p:nvSpPr>
          <p:cNvPr id="6175" name="Rectangle 38"/>
          <p:cNvSpPr>
            <a:spLocks noChangeArrowheads="1"/>
          </p:cNvSpPr>
          <p:nvPr/>
        </p:nvSpPr>
        <p:spPr bwMode="auto">
          <a:xfrm>
            <a:off x="1600200" y="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0000FF"/>
                </a:solidFill>
              </a:rPr>
              <a:t>Thứ ba ngày 13 tháng 11 năm 2012</a:t>
            </a:r>
          </a:p>
        </p:txBody>
      </p: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0" y="0"/>
            <a:ext cx="9144000" cy="1281113"/>
            <a:chOff x="0" y="0"/>
            <a:chExt cx="5760" cy="807"/>
          </a:xfrm>
        </p:grpSpPr>
        <p:sp>
          <p:nvSpPr>
            <p:cNvPr id="6176" name="Rectangle 39"/>
            <p:cNvSpPr>
              <a:spLocks noChangeArrowheads="1"/>
            </p:cNvSpPr>
            <p:nvPr/>
          </p:nvSpPr>
          <p:spPr bwMode="auto">
            <a:xfrm>
              <a:off x="0" y="211"/>
              <a:ext cx="576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 i="1" u="sng">
                  <a:solidFill>
                    <a:srgbClr val="800080"/>
                  </a:solidFill>
                </a:rPr>
                <a:t>Tập đọc</a:t>
              </a:r>
            </a:p>
            <a:p>
              <a:pPr algn="ctr"/>
              <a:r>
                <a:rPr lang="en-US" sz="2800" b="1" i="1">
                  <a:solidFill>
                    <a:srgbClr val="FF0066"/>
                  </a:solidFill>
                </a:rPr>
                <a:t>Cảnh đẹp non sông</a:t>
              </a:r>
            </a:p>
          </p:txBody>
        </p:sp>
        <p:sp>
          <p:nvSpPr>
            <p:cNvPr id="6177" name="Rectangle 38"/>
            <p:cNvSpPr>
              <a:spLocks noChangeArrowheads="1"/>
            </p:cNvSpPr>
            <p:nvPr/>
          </p:nvSpPr>
          <p:spPr bwMode="auto">
            <a:xfrm>
              <a:off x="1008" y="0"/>
              <a:ext cx="39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2400" b="1" i="1">
                  <a:solidFill>
                    <a:srgbClr val="0000FF"/>
                  </a:solidFill>
                </a:rPr>
                <a:t>Thứ ba ngày 13 tháng 11 năm 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6394" grpId="0"/>
      <p:bldP spid="16395" grpId="0"/>
      <p:bldP spid="16402" grpId="0"/>
      <p:bldP spid="16403" grpId="0" animBg="1"/>
      <p:bldP spid="16404" grpId="0"/>
      <p:bldP spid="16405" grpId="0" animBg="1"/>
      <p:bldP spid="16406" grpId="0" animBg="1"/>
      <p:bldP spid="16407" grpId="0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/>
      <p:bldP spid="16414" grpId="0"/>
      <p:bldP spid="16415" grpId="0"/>
      <p:bldP spid="16417" grpId="0"/>
      <p:bldP spid="16418" grpId="0" animBg="1"/>
      <p:bldP spid="16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191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701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 charset="0"/>
              </a:rPr>
              <a:t>Mỗi vùng có những cảnh gì đẹp?</a:t>
            </a:r>
            <a:endParaRPr lang="en-US" sz="2600" b="1" i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200400" y="2819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7181" name="Rectangle 39"/>
          <p:cNvSpPr>
            <a:spLocks noChangeArrowheads="1"/>
          </p:cNvSpPr>
          <p:nvPr/>
        </p:nvSpPr>
        <p:spPr bwMode="auto">
          <a:xfrm>
            <a:off x="0" y="3349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800080"/>
                </a:solidFill>
              </a:rPr>
              <a:t>Tập đọc</a:t>
            </a:r>
          </a:p>
          <a:p>
            <a:pPr algn="ctr"/>
            <a:r>
              <a:rPr lang="en-US" sz="2800" b="1" i="1">
                <a:solidFill>
                  <a:srgbClr val="FF0066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7452"/>
  <p:tag name="VIOLETTITLE" val="Tập đọc - Cảnh đẹp non sông"/>
  <p:tag name="VIOLETLESSON" val="33"/>
  <p:tag name="VIOLETCATID" val="8048911"/>
  <p:tag name="VIOLETSUBJECT" val="Tập đọc 3"/>
  <p:tag name="VIOLETAUTHORID" val="7924602"/>
  <p:tag name="VIOLETAUTHORNAME" val="Phạm Thị Thu Hoài"/>
  <p:tag name="VIOLETAUTHORAVATAR" val="no_avatar.jpg"/>
  <p:tag name="VIOLETAUTHORADDRESS" val="Trường Tiểu học Thống Nhất - Bà Rịa Vũng Tàu"/>
  <p:tag name="VIOLETDATE" val="2013-09-30 22:18:42"/>
  <p:tag name="VIOLETHIT" val="566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7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345&quot;/&gt;&lt;/object&gt;&lt;object type=&quot;3&quot; unique_id=&quot;10007&quot;&gt;&lt;property id=&quot;20148&quot; value=&quot;5&quot;/&gt;&lt;property id=&quot;20300&quot; value=&quot;Slide 4&quot;/&gt;&lt;property id=&quot;20307&quot; value=&quot;349&quot;/&gt;&lt;/object&gt;&lt;object type=&quot;3&quot; unique_id=&quot;10008&quot;&gt;&lt;property id=&quot;20148&quot; value=&quot;5&quot;/&gt;&lt;property id=&quot;20300&quot; value=&quot;Slide 5&quot;/&gt;&lt;property id=&quot;20307&quot; value=&quot;346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304&quot;/&gt;&lt;/object&gt;&lt;object type=&quot;3&quot; unique_id=&quot;10011&quot;&gt;&lt;property id=&quot;20148&quot; value=&quot;5&quot;/&gt;&lt;property id=&quot;20300&quot; value=&quot;Slide 8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32&quot;/&gt;&lt;/object&gt;&lt;object type=&quot;3&quot; unique_id=&quot;10014&quot;&gt;&lt;property id=&quot;20148&quot; value=&quot;5&quot;/&gt;&lt;property id=&quot;20300&quot; value=&quot;Slide 11&quot;/&gt;&lt;property id=&quot;20307&quot; value=&quot;333&quot;/&gt;&lt;/object&gt;&lt;object type=&quot;3&quot; unique_id=&quot;10015&quot;&gt;&lt;property id=&quot;20148&quot; value=&quot;5&quot;/&gt;&lt;property id=&quot;20300&quot; value=&quot;Slide 12&quot;/&gt;&lt;property id=&quot;20307&quot; value=&quot;324&quot;/&gt;&lt;/object&gt;&lt;object type=&quot;3&quot; unique_id=&quot;10016&quot;&gt;&lt;property id=&quot;20148&quot; value=&quot;5&quot;/&gt;&lt;property id=&quot;20300&quot; value=&quot;Slide 13&quot;/&gt;&lt;property id=&quot;20307&quot; value=&quot;309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334&quot;/&gt;&lt;/object&gt;&lt;object type=&quot;3&quot; unique_id=&quot;10019&quot;&gt;&lt;property id=&quot;20148&quot; value=&quot;5&quot;/&gt;&lt;property id=&quot;20300&quot; value=&quot;Slide 16&quot;/&gt;&lt;property id=&quot;20307&quot; value=&quot;310&quot;/&gt;&lt;/object&gt;&lt;object type=&quot;3&quot; unique_id=&quot;10020&quot;&gt;&lt;property id=&quot;20148&quot; value=&quot;5&quot;/&gt;&lt;property id=&quot;20300&quot; value=&quot;Slide 17&quot;/&gt;&lt;property id=&quot;20307&quot; value=&quot;314&quot;/&gt;&lt;/object&gt;&lt;object type=&quot;3&quot; unique_id=&quot;10021&quot;&gt;&lt;property id=&quot;20148&quot; value=&quot;5&quot;/&gt;&lt;property id=&quot;20300&quot; value=&quot;Slide 18&quot;/&gt;&lt;property id=&quot;20307&quot; value=&quot;317&quot;/&gt;&lt;/object&gt;&lt;object type=&quot;3&quot; unique_id=&quot;10022&quot;&gt;&lt;property id=&quot;20148&quot; value=&quot;5&quot;/&gt;&lt;property id=&quot;20300&quot; value=&quot;Slide 19&quot;/&gt;&lt;property id=&quot;20307&quot; value=&quot;316&quot;/&gt;&lt;/object&gt;&lt;object type=&quot;3&quot; unique_id=&quot;10023&quot;&gt;&lt;property id=&quot;20148&quot; value=&quot;5&quot;/&gt;&lt;property id=&quot;20300&quot; value=&quot;Slide 20&quot;/&gt;&lt;property id=&quot;20307&quot; value=&quot;319&quot;/&gt;&lt;/object&gt;&lt;object type=&quot;3&quot; unique_id=&quot;10024&quot;&gt;&lt;property id=&quot;20148&quot; value=&quot;5&quot;/&gt;&lt;property id=&quot;20300&quot; value=&quot;Slide 21&quot;/&gt;&lt;property id=&quot;20307&quot; value=&quot;335&quot;/&gt;&lt;/object&gt;&lt;object type=&quot;3&quot; unique_id=&quot;10025&quot;&gt;&lt;property id=&quot;20148&quot; value=&quot;5&quot;/&gt;&lt;property id=&quot;20300&quot; value=&quot;Slide 22&quot;/&gt;&lt;property id=&quot;20307&quot; value=&quot;311&quot;/&gt;&lt;/object&gt;&lt;object type=&quot;3&quot; unique_id=&quot;10026&quot;&gt;&lt;property id=&quot;20148&quot; value=&quot;5&quot;/&gt;&lt;property id=&quot;20300&quot; value=&quot;Slide 23&quot;/&gt;&lt;property id=&quot;20307&quot; value=&quot;322&quot;/&gt;&lt;/object&gt;&lt;object type=&quot;3&quot; unique_id=&quot;10027&quot;&gt;&lt;property id=&quot;20148&quot; value=&quot;5&quot;/&gt;&lt;property id=&quot;20300&quot; value=&quot;Slide 24&quot;/&gt;&lt;property id=&quot;20307&quot; value=&quot;320&quot;/&gt;&lt;/object&gt;&lt;object type=&quot;3&quot; unique_id=&quot;10028&quot;&gt;&lt;property id=&quot;20148&quot; value=&quot;5&quot;/&gt;&lt;property id=&quot;20300&quot; value=&quot;Slide 25&quot;/&gt;&lt;property id=&quot;20307&quot; value=&quot;323&quot;/&gt;&lt;/object&gt;&lt;object type=&quot;3&quot; unique_id=&quot;10029&quot;&gt;&lt;property id=&quot;20148&quot; value=&quot;5&quot;/&gt;&lt;property id=&quot;20300&quot; value=&quot;Slide 26&quot;/&gt;&lt;property id=&quot;20307&quot; value=&quot;275&quot;/&gt;&lt;/object&gt;&lt;object type=&quot;3&quot; unique_id=&quot;10030&quot;&gt;&lt;property id=&quot;20148&quot; value=&quot;5&quot;/&gt;&lt;property id=&quot;20300&quot; value=&quot;Slide 27&quot;/&gt;&lt;property id=&quot;20307&quot; value=&quot;303&quot;/&gt;&lt;/object&gt;&lt;object type=&quot;3&quot; unique_id=&quot;10031&quot;&gt;&lt;property id=&quot;20148&quot; value=&quot;5&quot;/&gt;&lt;property id=&quot;20300&quot; value=&quot;Slide 28&quot;/&gt;&lt;property id=&quot;20307&quot; value=&quot;341&quot;/&gt;&lt;/object&gt;&lt;object type=&quot;3&quot; unique_id=&quot;10032&quot;&gt;&lt;property id=&quot;20148&quot; value=&quot;5&quot;/&gt;&lt;property id=&quot;20300&quot; value=&quot;Slide 29&quot;/&gt;&lt;property id=&quot;20307&quot; value=&quot;336&quot;/&gt;&lt;/object&gt;&lt;object type=&quot;3&quot; unique_id=&quot;10033&quot;&gt;&lt;property id=&quot;20148&quot; value=&quot;5&quot;/&gt;&lt;property id=&quot;20300&quot; value=&quot;Slide 30&quot;/&gt;&lt;property id=&quot;20307&quot; value=&quot;340&quot;/&gt;&lt;/object&gt;&lt;object type=&quot;3&quot; unique_id=&quot;10034&quot;&gt;&lt;property id=&quot;20148&quot; value=&quot;5&quot;/&gt;&lt;property id=&quot;20300&quot; value=&quot;Slide 31&quot;/&gt;&lt;property id=&quot;20307&quot; value=&quot;338&quot;/&gt;&lt;/object&gt;&lt;object type=&quot;3&quot; unique_id=&quot;10035&quot;&gt;&lt;property id=&quot;20148&quot; value=&quot;5&quot;/&gt;&lt;property id=&quot;20300&quot; value=&quot;Slide 32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924</Words>
  <Application>Microsoft Office PowerPoint</Application>
  <PresentationFormat>On-screen Show (4:3)</PresentationFormat>
  <Paragraphs>182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Times New Roman</vt:lpstr>
      <vt:lpstr>.VnCentury Schoolbook</vt:lpstr>
      <vt:lpstr>.VnTimeH</vt:lpstr>
      <vt:lpstr>.VnTime</vt:lpstr>
      <vt:lpstr>Verdana</vt:lpstr>
      <vt:lpstr>.VnArial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vb28dt@yahoo.com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Binh</dc:creator>
  <cp:lastModifiedBy>AutoBVT</cp:lastModifiedBy>
  <cp:revision>607</cp:revision>
  <dcterms:created xsi:type="dcterms:W3CDTF">2007-11-11T09:25:58Z</dcterms:created>
  <dcterms:modified xsi:type="dcterms:W3CDTF">2016-12-19T07:31:48Z</dcterms:modified>
</cp:coreProperties>
</file>